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Международные стандарты управления проектами</a:t>
            </a:r>
            <a:endParaRPr lang="ru-RU" dirty="0"/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ISO 21500:2012, Guidance on project management</a:t>
            </a:r>
          </a:p>
          <a:p>
            <a:r>
              <a:rPr lang="en-US" smtClean="0"/>
              <a:t>ISO 10006:2003, Quality management systems — Guidelines for quality management in projects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Российские стандарты управления проектами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ГОСТ Р 54869—2011 «Проектный менеджмент. Требования к управлению проектом» (Россия)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ГОСТ Р 54870—2011 «Проектный менеджмент. Требования к управлению портфелем проектов» (Россия)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ГОСТ Р 54871—2011 «Проектный менеджмент. Требования к управлению программой» (Россия)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Примеры проекта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mtClean="0"/>
              <a:t>разработка нового продукта или услуги;</a:t>
            </a:r>
          </a:p>
          <a:p>
            <a:pPr>
              <a:lnSpc>
                <a:spcPct val="90000"/>
              </a:lnSpc>
            </a:pPr>
            <a:r>
              <a:rPr lang="ru-RU" smtClean="0"/>
              <a:t>осуществление изменений в структуре, организации;</a:t>
            </a:r>
          </a:p>
          <a:p>
            <a:pPr>
              <a:lnSpc>
                <a:spcPct val="90000"/>
              </a:lnSpc>
            </a:pPr>
            <a:r>
              <a:rPr lang="ru-RU" smtClean="0"/>
              <a:t>разработка или приобретение новой или усовершенствование информационной системы;</a:t>
            </a:r>
          </a:p>
          <a:p>
            <a:pPr>
              <a:lnSpc>
                <a:spcPct val="90000"/>
              </a:lnSpc>
            </a:pPr>
            <a:r>
              <a:rPr lang="ru-RU" smtClean="0"/>
              <a:t>строительство здания или сооружения; </a:t>
            </a:r>
          </a:p>
          <a:p>
            <a:pPr>
              <a:lnSpc>
                <a:spcPct val="90000"/>
              </a:lnSpc>
            </a:pPr>
            <a:r>
              <a:rPr lang="ru-RU" smtClean="0"/>
              <a:t>внедрение новой процедуры или нового процесса на предприятии.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Результаты проекта</a:t>
            </a:r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материальный результат – продукт;</a:t>
            </a:r>
          </a:p>
          <a:p>
            <a:r>
              <a:rPr lang="ru-RU" smtClean="0"/>
              <a:t>способность предоставлять услуги; </a:t>
            </a:r>
          </a:p>
          <a:p>
            <a:r>
              <a:rPr lang="ru-RU" smtClean="0"/>
              <a:t>нематериальные результаты – данные, которые можно использовать для реализации производственных процессов или других проектов.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Признаки проекта</a:t>
            </a:r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Направленность на достижение конкретных целей 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Координированное выполнение взаимосвязанных элементарных работ 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Ограниченность ресурсов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Уникальность работ и/или результатов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Ограниченность ресурсов</a:t>
            </a: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При управлении проектом первоочередным контролируемым ресурсом является </a:t>
            </a:r>
            <a:r>
              <a:rPr lang="ru-RU" b="1" smtClean="0">
                <a:solidFill>
                  <a:schemeClr val="accent2"/>
                </a:solidFill>
              </a:rPr>
              <a:t>время</a:t>
            </a:r>
            <a:r>
              <a:rPr lang="ru-RU" smtClean="0"/>
              <a:t>. </a:t>
            </a:r>
          </a:p>
          <a:p>
            <a:r>
              <a:rPr lang="ru-RU" smtClean="0"/>
              <a:t>Использование других видов ресурсов (материальных, трудовых, финансовых, информационных) осуществляется в рамках заранее определенных временных периодов.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Уникальность проекта</a:t>
            </a:r>
          </a:p>
        </p:txBody>
      </p:sp>
      <p:sp>
        <p:nvSpPr>
          <p:cNvPr id="3277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Уникальность может быть характеристикой как самого проекта (уникальность комплекса работ), так и характеристикой продукта проекта (уникальность полученных результатов).</a:t>
            </a:r>
          </a:p>
          <a:p>
            <a:r>
              <a:rPr lang="ru-RU" smtClean="0"/>
              <a:t>Степень уникальности зависит от конкретной ситуации (условий выполнения проекта, команды проекта).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Отличия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Операционная деятельность организации – это функция, направленная на непрерывное выполнение действий по производству одного и того же продукта или предоставлению повторяющейся услуги.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Проект – однократная, не циклическая деятельность.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Проектная деятельность требует управления проектами, а операционная деятельность требует управления бизнес-процессами.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 typeface="Wingdings" pitchFamily="2" charset="2"/>
              <a:buAutoNum type="arabicPeriod"/>
              <a:defRPr/>
            </a:pPr>
            <a:r>
              <a:rPr lang="ru-RU" sz="2800" b="1" i="1" dirty="0" smtClean="0"/>
              <a:t>По основным сферам деятельности:</a:t>
            </a:r>
            <a:r>
              <a:rPr lang="ru-RU" sz="2800" dirty="0" smtClean="0"/>
              <a:t> </a:t>
            </a:r>
          </a:p>
          <a:p>
            <a:pPr marL="990600" lvl="1" indent="-5334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организационные проекты</a:t>
            </a:r>
            <a:r>
              <a:rPr lang="ru-RU" dirty="0" smtClean="0"/>
              <a:t> (</a:t>
            </a:r>
            <a:r>
              <a:rPr lang="ru-RU" sz="2400" dirty="0" smtClean="0"/>
              <a:t>связаны с реформированием предприятий, созданием новой организации, проведением мероприятий); </a:t>
            </a:r>
            <a:endParaRPr lang="ru-RU" dirty="0" smtClean="0"/>
          </a:p>
          <a:p>
            <a:pPr marL="990600" lvl="1" indent="-5334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экономические проекты</a:t>
            </a:r>
            <a:r>
              <a:rPr lang="ru-RU" dirty="0" smtClean="0"/>
              <a:t> (</a:t>
            </a:r>
            <a:r>
              <a:rPr lang="ru-RU" sz="2400" dirty="0" smtClean="0"/>
              <a:t>связаны с реструктуризацией предприятий, приватизацией, аудитом, совершенствованием налоговой системы); </a:t>
            </a:r>
            <a:endParaRPr lang="ru-RU" dirty="0" smtClean="0"/>
          </a:p>
          <a:p>
            <a:pPr marL="990600" lvl="1" indent="-5334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социальные проекты</a:t>
            </a:r>
            <a:r>
              <a:rPr lang="ru-RU" dirty="0" smtClean="0"/>
              <a:t> (</a:t>
            </a:r>
            <a:r>
              <a:rPr lang="ru-RU" sz="2400" dirty="0" smtClean="0"/>
              <a:t>связаны с решением социальных проблем – совершенствование социального обеспечения, пенсионного законодательства, ликвидация последствий природных явлений и социальных потрясений</a:t>
            </a:r>
            <a:r>
              <a:rPr lang="ru-RU" dirty="0" smtClean="0"/>
              <a:t>);</a:t>
            </a:r>
          </a:p>
          <a:p>
            <a:pPr marL="990600" lvl="1" indent="-5334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технические проекты</a:t>
            </a:r>
            <a:r>
              <a:rPr lang="ru-RU" dirty="0" smtClean="0"/>
              <a:t> (</a:t>
            </a:r>
            <a:r>
              <a:rPr lang="ru-RU" sz="2400" dirty="0" smtClean="0"/>
              <a:t>связаны с разработкой нового продукта, новых технологий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Организационные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Цели</a:t>
            </a:r>
            <a:r>
              <a:rPr lang="ru-RU" dirty="0" smtClean="0"/>
              <a:t> заранее определены.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Результаты</a:t>
            </a:r>
            <a:r>
              <a:rPr lang="ru-RU" dirty="0" smtClean="0"/>
              <a:t> проекта качественно и количественно определить труднее.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 и продолжительность</a:t>
            </a:r>
            <a:r>
              <a:rPr lang="ru-RU" dirty="0" smtClean="0"/>
              <a:t> задаются предварительно.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Ресурсы</a:t>
            </a:r>
            <a:r>
              <a:rPr lang="ru-RU" dirty="0" smtClean="0"/>
              <a:t> предоставляются по мере возможности.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Бюджет</a:t>
            </a:r>
            <a:r>
              <a:rPr lang="ru-RU" dirty="0" smtClean="0"/>
              <a:t> проекта фиксируется и требует корректировок по мере продвижения проекта, расходы контролируются.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Экономические проекты</a:t>
            </a:r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Цель</a:t>
            </a:r>
            <a:r>
              <a:rPr lang="ru-RU" smtClean="0"/>
              <a:t> проекта – улучшение экономических показателей функционирования системы. 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Сроки</a:t>
            </a:r>
            <a:r>
              <a:rPr lang="ru-RU" smtClean="0"/>
              <a:t> проекта предварительно намечаются, но требуют корректировки по мере продвижения проекта.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Количество ресурсов</a:t>
            </a:r>
            <a:r>
              <a:rPr lang="ru-RU" smtClean="0"/>
              <a:t> определяется возможностями предприятий.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Бюджет</a:t>
            </a:r>
            <a:r>
              <a:rPr lang="ru-RU" smtClean="0"/>
              <a:t> определяется приблизительно, но контролируется постоянно и жестко.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Социальные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Цели</a:t>
            </a:r>
            <a:r>
              <a:rPr lang="ru-RU" dirty="0" smtClean="0"/>
              <a:t> только намечаются и корректируются по мере достижения промежуточных результатов, количественная и качественная оценка их затруднена.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Сроки и продолжительность</a:t>
            </a:r>
            <a:r>
              <a:rPr lang="ru-RU" dirty="0" smtClean="0"/>
              <a:t> зависят от вероятностных факторов или только намечаются и впоследствии подлежат уточнению.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Ресурсы</a:t>
            </a:r>
            <a:r>
              <a:rPr lang="ru-RU" dirty="0" smtClean="0"/>
              <a:t> выделяются по мере необходимости в рамках возможного.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Расходы</a:t>
            </a:r>
            <a:r>
              <a:rPr lang="ru-RU" dirty="0" smtClean="0"/>
              <a:t> на проект зависят от бюджетных ассигнований и спонсорской помощи.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Технические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Цель</a:t>
            </a:r>
            <a:r>
              <a:rPr lang="ru-RU" dirty="0" smtClean="0"/>
              <a:t> проекта четко определена, хотя по мере реализации отдельные промежуточные цели могут уточняться.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Сроки и продолжительность</a:t>
            </a:r>
            <a:r>
              <a:rPr lang="ru-RU" dirty="0" smtClean="0"/>
              <a:t> четко определены заранее, за их соблюдением строго следят.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Бюджет</a:t>
            </a:r>
            <a:r>
              <a:rPr lang="ru-RU" dirty="0" smtClean="0"/>
              <a:t> заранее определен, расходы четко планируются.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Количество ресурсов</a:t>
            </a:r>
            <a:r>
              <a:rPr lang="ru-RU" dirty="0" smtClean="0"/>
              <a:t> ограничено производственными мощностями.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chemeClr val="accent2"/>
                </a:solidFill>
              </a:rPr>
              <a:t>2.</a:t>
            </a:r>
            <a:r>
              <a:rPr lang="ru-RU" b="1" i="1" dirty="0" smtClean="0"/>
              <a:t> По составу, структуре</a:t>
            </a:r>
            <a:r>
              <a:rPr lang="ru-RU" dirty="0" smtClean="0"/>
              <a:t> </a:t>
            </a:r>
            <a:r>
              <a:rPr lang="ru-RU" b="1" i="1" dirty="0" smtClean="0"/>
              <a:t>и предметной области:</a:t>
            </a:r>
            <a:r>
              <a:rPr lang="ru-RU" dirty="0" smtClean="0"/>
              <a:t> 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 smtClean="0"/>
              <a:t>Монопроект</a:t>
            </a:r>
            <a:r>
              <a:rPr lang="ru-RU" b="1" dirty="0" smtClean="0"/>
              <a:t> </a:t>
            </a:r>
            <a:r>
              <a:rPr lang="ru-RU" dirty="0" smtClean="0"/>
              <a:t>– отдельный проект различного типа.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 smtClean="0"/>
              <a:t>Мультипроект</a:t>
            </a:r>
            <a:r>
              <a:rPr lang="ru-RU" dirty="0" smtClean="0"/>
              <a:t> – комплексный проект, состоящий из нескольких </a:t>
            </a:r>
            <a:r>
              <a:rPr lang="ru-RU" dirty="0" err="1" smtClean="0"/>
              <a:t>монопроектов</a:t>
            </a:r>
            <a:r>
              <a:rPr lang="ru-RU" dirty="0" smtClean="0"/>
              <a:t>.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err="1" smtClean="0"/>
              <a:t>Мегапроект</a:t>
            </a:r>
            <a:r>
              <a:rPr lang="ru-RU" dirty="0" smtClean="0"/>
              <a:t> – целевые программы развития регионов, отраслей, включает несколько моно- и </a:t>
            </a:r>
            <a:r>
              <a:rPr lang="ru-RU" dirty="0" err="1" smtClean="0"/>
              <a:t>мультипроектов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409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b="1" smtClean="0">
                <a:solidFill>
                  <a:schemeClr val="accent2"/>
                </a:solidFill>
              </a:rPr>
              <a:t>3.</a:t>
            </a:r>
            <a:r>
              <a:rPr lang="ru-RU" b="1" smtClean="0"/>
              <a:t> </a:t>
            </a:r>
            <a:r>
              <a:rPr lang="ru-RU" b="1" i="1" smtClean="0"/>
              <a:t>По масштабу</a:t>
            </a:r>
            <a:r>
              <a:rPr lang="ru-RU" b="1" smtClean="0"/>
              <a:t> </a:t>
            </a:r>
            <a:r>
              <a:rPr lang="ru-RU" smtClean="0"/>
              <a:t>(по размерам проекта, количеству участников и степени влияния на окружающий мир):</a:t>
            </a:r>
            <a:r>
              <a:rPr lang="ru-RU" b="1" smtClean="0"/>
              <a:t> </a:t>
            </a:r>
          </a:p>
          <a:p>
            <a:pPr lvl="1" algn="just"/>
            <a:r>
              <a:rPr lang="ru-RU" sz="3200" smtClean="0"/>
              <a:t>малые; </a:t>
            </a:r>
          </a:p>
          <a:p>
            <a:pPr lvl="1" algn="just"/>
            <a:r>
              <a:rPr lang="ru-RU" sz="3200" smtClean="0"/>
              <a:t>средние;</a:t>
            </a:r>
          </a:p>
          <a:p>
            <a:pPr lvl="1" algn="just"/>
            <a:r>
              <a:rPr lang="ru-RU" sz="3200" smtClean="0"/>
              <a:t>крупные; </a:t>
            </a:r>
          </a:p>
          <a:p>
            <a:pPr lvl="1" algn="just"/>
            <a:r>
              <a:rPr lang="ru-RU" sz="3200" smtClean="0"/>
              <a:t>очень крупные (мегапроекты).</a:t>
            </a:r>
            <a:endParaRPr lang="ru-RU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4.</a:t>
            </a:r>
            <a:r>
              <a:rPr lang="ru-RU" b="1" dirty="0" smtClean="0"/>
              <a:t> </a:t>
            </a:r>
            <a:r>
              <a:rPr lang="ru-RU" b="1" i="1" dirty="0" smtClean="0"/>
              <a:t>По длительности:</a:t>
            </a:r>
            <a:r>
              <a:rPr lang="ru-RU" b="1" dirty="0" smtClean="0"/>
              <a:t>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краткосрочные (1-2 года)</a:t>
            </a:r>
            <a:r>
              <a:rPr lang="en-US" dirty="0" smtClean="0"/>
              <a:t>;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среднесрочные (3-5 лет)</a:t>
            </a:r>
            <a:r>
              <a:rPr lang="en-US" dirty="0" smtClean="0"/>
              <a:t>;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долгосрочные (более 5 лет)</a:t>
            </a:r>
            <a:r>
              <a:rPr lang="en-US" dirty="0"/>
              <a:t>.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5.</a:t>
            </a:r>
            <a:r>
              <a:rPr lang="ru-RU" dirty="0" smtClean="0"/>
              <a:t> </a:t>
            </a:r>
            <a:r>
              <a:rPr lang="ru-RU" b="1" i="1" dirty="0" smtClean="0"/>
              <a:t>По степени сложности:</a:t>
            </a:r>
            <a:r>
              <a:rPr lang="ru-RU" dirty="0" smtClean="0"/>
              <a:t>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простые</a:t>
            </a:r>
            <a:r>
              <a:rPr lang="en-US" dirty="0" smtClean="0"/>
              <a:t>;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mtClean="0"/>
              <a:t>сложные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очень сложные.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</Words>
  <Application>Microsoft Office PowerPoint</Application>
  <PresentationFormat>Экран (4:3)</PresentationFormat>
  <Paragraphs>79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Международные стандарты управления проектами</vt:lpstr>
      <vt:lpstr>Российские стандарты управления проектами</vt:lpstr>
      <vt:lpstr>Примеры проекта</vt:lpstr>
      <vt:lpstr>Результаты проекта</vt:lpstr>
      <vt:lpstr>Признаки проекта</vt:lpstr>
      <vt:lpstr>Ограниченность ресурсов</vt:lpstr>
      <vt:lpstr>Уникальность проекта</vt:lpstr>
      <vt:lpstr>Отличия проекта</vt:lpstr>
      <vt:lpstr>Классификация проектов</vt:lpstr>
      <vt:lpstr>Организационные проекты</vt:lpstr>
      <vt:lpstr>Экономические проекты</vt:lpstr>
      <vt:lpstr>Социальные проекты</vt:lpstr>
      <vt:lpstr>Технические проекты</vt:lpstr>
      <vt:lpstr>Классификация проектов</vt:lpstr>
      <vt:lpstr>Классификация проектов</vt:lpstr>
      <vt:lpstr>Классификация проектов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Международные стандарты управления проектами</dc:title>
  <cp:lastModifiedBy>1</cp:lastModifiedBy>
  <cp:revision>1</cp:revision>
  <dcterms:modified xsi:type="dcterms:W3CDTF">2020-01-19T05:27:15Z</dcterms:modified>
</cp:coreProperties>
</file>